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71" r:id="rId2"/>
    <p:sldId id="295" r:id="rId3"/>
    <p:sldId id="296" r:id="rId4"/>
    <p:sldId id="299" r:id="rId5"/>
    <p:sldId id="297" r:id="rId6"/>
    <p:sldId id="298" r:id="rId7"/>
    <p:sldId id="300" r:id="rId8"/>
    <p:sldId id="301" r:id="rId9"/>
    <p:sldId id="302" r:id="rId10"/>
    <p:sldId id="303" r:id="rId11"/>
    <p:sldId id="304" r:id="rId12"/>
    <p:sldId id="305"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3" d="100"/>
          <a:sy n="153" d="100"/>
        </p:scale>
        <p:origin x="576"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BE2177-E45B-449F-AE2E-ED4743253C6D}" type="datetimeFigureOut">
              <a:rPr lang="zh-CN" altLang="en-US" smtClean="0"/>
              <a:t>2020/1/30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76D08B-1E4C-4901-ABEC-209650D3181D}" type="slidenum">
              <a:rPr lang="zh-CN" altLang="en-US" smtClean="0"/>
              <a:t>‹#›</a:t>
            </a:fld>
            <a:endParaRPr lang="zh-CN" altLang="en-US"/>
          </a:p>
        </p:txBody>
      </p:sp>
    </p:spTree>
    <p:extLst>
      <p:ext uri="{BB962C8B-B14F-4D97-AF65-F5344CB8AC3E}">
        <p14:creationId xmlns:p14="http://schemas.microsoft.com/office/powerpoint/2010/main" val="1106370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3</a:t>
            </a:fld>
            <a:endParaRPr lang="zh-CN" altLang="en-US"/>
          </a:p>
        </p:txBody>
      </p:sp>
    </p:spTree>
    <p:extLst>
      <p:ext uri="{BB962C8B-B14F-4D97-AF65-F5344CB8AC3E}">
        <p14:creationId xmlns:p14="http://schemas.microsoft.com/office/powerpoint/2010/main" val="2199584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5</a:t>
            </a:fld>
            <a:endParaRPr lang="zh-CN" altLang="en-US"/>
          </a:p>
        </p:txBody>
      </p:sp>
    </p:spTree>
    <p:extLst>
      <p:ext uri="{BB962C8B-B14F-4D97-AF65-F5344CB8AC3E}">
        <p14:creationId xmlns:p14="http://schemas.microsoft.com/office/powerpoint/2010/main" val="2239003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6</a:t>
            </a:fld>
            <a:endParaRPr lang="zh-CN" altLang="en-US"/>
          </a:p>
        </p:txBody>
      </p:sp>
    </p:spTree>
    <p:extLst>
      <p:ext uri="{BB962C8B-B14F-4D97-AF65-F5344CB8AC3E}">
        <p14:creationId xmlns:p14="http://schemas.microsoft.com/office/powerpoint/2010/main" val="2830568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7</a:t>
            </a:fld>
            <a:endParaRPr lang="zh-CN" altLang="en-US"/>
          </a:p>
        </p:txBody>
      </p:sp>
    </p:spTree>
    <p:extLst>
      <p:ext uri="{BB962C8B-B14F-4D97-AF65-F5344CB8AC3E}">
        <p14:creationId xmlns:p14="http://schemas.microsoft.com/office/powerpoint/2010/main" val="2012615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8</a:t>
            </a:fld>
            <a:endParaRPr lang="zh-CN" altLang="en-US"/>
          </a:p>
        </p:txBody>
      </p:sp>
    </p:spTree>
    <p:extLst>
      <p:ext uri="{BB962C8B-B14F-4D97-AF65-F5344CB8AC3E}">
        <p14:creationId xmlns:p14="http://schemas.microsoft.com/office/powerpoint/2010/main" val="457594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9</a:t>
            </a:fld>
            <a:endParaRPr lang="zh-CN" altLang="en-US"/>
          </a:p>
        </p:txBody>
      </p:sp>
    </p:spTree>
    <p:extLst>
      <p:ext uri="{BB962C8B-B14F-4D97-AF65-F5344CB8AC3E}">
        <p14:creationId xmlns:p14="http://schemas.microsoft.com/office/powerpoint/2010/main" val="3490467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10</a:t>
            </a:fld>
            <a:endParaRPr lang="zh-CN" altLang="en-US"/>
          </a:p>
        </p:txBody>
      </p:sp>
    </p:spTree>
    <p:extLst>
      <p:ext uri="{BB962C8B-B14F-4D97-AF65-F5344CB8AC3E}">
        <p14:creationId xmlns:p14="http://schemas.microsoft.com/office/powerpoint/2010/main" val="1707019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11</a:t>
            </a:fld>
            <a:endParaRPr lang="zh-CN" altLang="en-US"/>
          </a:p>
        </p:txBody>
      </p:sp>
    </p:spTree>
    <p:extLst>
      <p:ext uri="{BB962C8B-B14F-4D97-AF65-F5344CB8AC3E}">
        <p14:creationId xmlns:p14="http://schemas.microsoft.com/office/powerpoint/2010/main" val="1147175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12</a:t>
            </a:fld>
            <a:endParaRPr lang="zh-CN" altLang="en-US"/>
          </a:p>
        </p:txBody>
      </p:sp>
    </p:spTree>
    <p:extLst>
      <p:ext uri="{BB962C8B-B14F-4D97-AF65-F5344CB8AC3E}">
        <p14:creationId xmlns:p14="http://schemas.microsoft.com/office/powerpoint/2010/main" val="88189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278FEF-B26F-4088-ACF4-86D30CF115B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C851A0A-7E35-41F2-BA5A-C9CEAF1585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C3AA770-9F42-4EDB-ACAC-86BB488BAF12}"/>
              </a:ext>
            </a:extLst>
          </p:cNvPr>
          <p:cNvSpPr>
            <a:spLocks noGrp="1"/>
          </p:cNvSpPr>
          <p:nvPr>
            <p:ph type="dt" sz="half" idx="10"/>
          </p:nvPr>
        </p:nvSpPr>
        <p:spPr/>
        <p:txBody>
          <a:bodyPr/>
          <a:lstStyle/>
          <a:p>
            <a:fld id="{B9614994-C529-43AC-BD2C-52D47B0301A5}" type="datetimeFigureOut">
              <a:rPr lang="zh-CN" altLang="en-US" smtClean="0"/>
              <a:t>2020/1/30</a:t>
            </a:fld>
            <a:endParaRPr lang="zh-CN" altLang="en-US"/>
          </a:p>
        </p:txBody>
      </p:sp>
      <p:sp>
        <p:nvSpPr>
          <p:cNvPr id="5" name="页脚占位符 4">
            <a:extLst>
              <a:ext uri="{FF2B5EF4-FFF2-40B4-BE49-F238E27FC236}">
                <a16:creationId xmlns:a16="http://schemas.microsoft.com/office/drawing/2014/main" id="{67FD4C74-B73D-494F-9416-2802B7FE2E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E876C5-C627-45B9-9F9F-78B975D0701B}"/>
              </a:ext>
            </a:extLst>
          </p:cNvPr>
          <p:cNvSpPr>
            <a:spLocks noGrp="1"/>
          </p:cNvSpPr>
          <p:nvPr>
            <p:ph type="sldNum" sz="quarter" idx="12"/>
          </p:nvPr>
        </p:nvSpPr>
        <p:spPr/>
        <p:txBody>
          <a:body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3790421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77652F-D41C-47B2-9F17-60288204DA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C388010-8B5C-4F9B-BC8C-6FC0BE62591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1BF60FC-6DCB-4653-847A-C07D0FE8A6B0}"/>
              </a:ext>
            </a:extLst>
          </p:cNvPr>
          <p:cNvSpPr>
            <a:spLocks noGrp="1"/>
          </p:cNvSpPr>
          <p:nvPr>
            <p:ph type="dt" sz="half" idx="10"/>
          </p:nvPr>
        </p:nvSpPr>
        <p:spPr/>
        <p:txBody>
          <a:bodyPr/>
          <a:lstStyle/>
          <a:p>
            <a:fld id="{B9614994-C529-43AC-BD2C-52D47B0301A5}" type="datetimeFigureOut">
              <a:rPr lang="zh-CN" altLang="en-US" smtClean="0"/>
              <a:t>2020/1/30</a:t>
            </a:fld>
            <a:endParaRPr lang="zh-CN" altLang="en-US"/>
          </a:p>
        </p:txBody>
      </p:sp>
      <p:sp>
        <p:nvSpPr>
          <p:cNvPr id="5" name="页脚占位符 4">
            <a:extLst>
              <a:ext uri="{FF2B5EF4-FFF2-40B4-BE49-F238E27FC236}">
                <a16:creationId xmlns:a16="http://schemas.microsoft.com/office/drawing/2014/main" id="{B993847A-D4B6-4DBD-9630-4BB7C258E2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407D82-260A-43BC-A6C6-112392A0AE66}"/>
              </a:ext>
            </a:extLst>
          </p:cNvPr>
          <p:cNvSpPr>
            <a:spLocks noGrp="1"/>
          </p:cNvSpPr>
          <p:nvPr>
            <p:ph type="sldNum" sz="quarter" idx="12"/>
          </p:nvPr>
        </p:nvSpPr>
        <p:spPr/>
        <p:txBody>
          <a:body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3404931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B4216A1-1A5C-41D2-92DC-A6D07EB636B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97AA18D-F9BF-4158-850E-56DB70A05DB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0EFE467-400E-44F4-A57C-014001DA9891}"/>
              </a:ext>
            </a:extLst>
          </p:cNvPr>
          <p:cNvSpPr>
            <a:spLocks noGrp="1"/>
          </p:cNvSpPr>
          <p:nvPr>
            <p:ph type="dt" sz="half" idx="10"/>
          </p:nvPr>
        </p:nvSpPr>
        <p:spPr/>
        <p:txBody>
          <a:bodyPr/>
          <a:lstStyle/>
          <a:p>
            <a:fld id="{B9614994-C529-43AC-BD2C-52D47B0301A5}" type="datetimeFigureOut">
              <a:rPr lang="zh-CN" altLang="en-US" smtClean="0"/>
              <a:t>2020/1/30</a:t>
            </a:fld>
            <a:endParaRPr lang="zh-CN" altLang="en-US"/>
          </a:p>
        </p:txBody>
      </p:sp>
      <p:sp>
        <p:nvSpPr>
          <p:cNvPr id="5" name="页脚占位符 4">
            <a:extLst>
              <a:ext uri="{FF2B5EF4-FFF2-40B4-BE49-F238E27FC236}">
                <a16:creationId xmlns:a16="http://schemas.microsoft.com/office/drawing/2014/main" id="{3F988B5A-8C24-4313-A609-6790A1167D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E2455E-E4C7-4202-AC06-A8F54B08F14E}"/>
              </a:ext>
            </a:extLst>
          </p:cNvPr>
          <p:cNvSpPr>
            <a:spLocks noGrp="1"/>
          </p:cNvSpPr>
          <p:nvPr>
            <p:ph type="sldNum" sz="quarter" idx="12"/>
          </p:nvPr>
        </p:nvSpPr>
        <p:spPr/>
        <p:txBody>
          <a:body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2783226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8CE68-7A36-47D6-A1DB-01C066D897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287045E-AED3-44A3-B9F8-635E53137B7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A49C54B-F00C-4C9B-81DE-7EC606043A85}"/>
              </a:ext>
            </a:extLst>
          </p:cNvPr>
          <p:cNvSpPr>
            <a:spLocks noGrp="1"/>
          </p:cNvSpPr>
          <p:nvPr>
            <p:ph type="dt" sz="half" idx="10"/>
          </p:nvPr>
        </p:nvSpPr>
        <p:spPr/>
        <p:txBody>
          <a:bodyPr/>
          <a:lstStyle/>
          <a:p>
            <a:fld id="{B9614994-C529-43AC-BD2C-52D47B0301A5}" type="datetimeFigureOut">
              <a:rPr lang="zh-CN" altLang="en-US" smtClean="0"/>
              <a:t>2020/1/30</a:t>
            </a:fld>
            <a:endParaRPr lang="zh-CN" altLang="en-US"/>
          </a:p>
        </p:txBody>
      </p:sp>
      <p:sp>
        <p:nvSpPr>
          <p:cNvPr id="5" name="页脚占位符 4">
            <a:extLst>
              <a:ext uri="{FF2B5EF4-FFF2-40B4-BE49-F238E27FC236}">
                <a16:creationId xmlns:a16="http://schemas.microsoft.com/office/drawing/2014/main" id="{328D4CAE-5D3B-4917-9FD3-78A39CF230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93487E-E1E8-442A-9A7B-491C2436D8F4}"/>
              </a:ext>
            </a:extLst>
          </p:cNvPr>
          <p:cNvSpPr>
            <a:spLocks noGrp="1"/>
          </p:cNvSpPr>
          <p:nvPr>
            <p:ph type="sldNum" sz="quarter" idx="12"/>
          </p:nvPr>
        </p:nvSpPr>
        <p:spPr/>
        <p:txBody>
          <a:body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3430966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39D65B-3316-4F99-ABEA-C18A51996AA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FD002A-43E7-47E2-A9FC-C8B7C7AA9E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2D7B54E-EBA5-4B5D-8C88-CE022133FFE9}"/>
              </a:ext>
            </a:extLst>
          </p:cNvPr>
          <p:cNvSpPr>
            <a:spLocks noGrp="1"/>
          </p:cNvSpPr>
          <p:nvPr>
            <p:ph type="dt" sz="half" idx="10"/>
          </p:nvPr>
        </p:nvSpPr>
        <p:spPr/>
        <p:txBody>
          <a:bodyPr/>
          <a:lstStyle/>
          <a:p>
            <a:fld id="{B9614994-C529-43AC-BD2C-52D47B0301A5}" type="datetimeFigureOut">
              <a:rPr lang="zh-CN" altLang="en-US" smtClean="0"/>
              <a:t>2020/1/30</a:t>
            </a:fld>
            <a:endParaRPr lang="zh-CN" altLang="en-US"/>
          </a:p>
        </p:txBody>
      </p:sp>
      <p:sp>
        <p:nvSpPr>
          <p:cNvPr id="5" name="页脚占位符 4">
            <a:extLst>
              <a:ext uri="{FF2B5EF4-FFF2-40B4-BE49-F238E27FC236}">
                <a16:creationId xmlns:a16="http://schemas.microsoft.com/office/drawing/2014/main" id="{7F2DBCC4-8386-4E31-B7CA-5A206E862C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79748C-1EDB-4DD8-990F-130B34F89EBC}"/>
              </a:ext>
            </a:extLst>
          </p:cNvPr>
          <p:cNvSpPr>
            <a:spLocks noGrp="1"/>
          </p:cNvSpPr>
          <p:nvPr>
            <p:ph type="sldNum" sz="quarter" idx="12"/>
          </p:nvPr>
        </p:nvSpPr>
        <p:spPr/>
        <p:txBody>
          <a:body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2894311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807698-C5AE-4B45-A382-06B06335654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C08EF9A-3947-452C-B760-ED3C6B15F21B}"/>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28E1635-6151-4236-AC10-935E43F2A84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F4D01C4-A00B-4F83-AC3D-3D113B961734}"/>
              </a:ext>
            </a:extLst>
          </p:cNvPr>
          <p:cNvSpPr>
            <a:spLocks noGrp="1"/>
          </p:cNvSpPr>
          <p:nvPr>
            <p:ph type="dt" sz="half" idx="10"/>
          </p:nvPr>
        </p:nvSpPr>
        <p:spPr/>
        <p:txBody>
          <a:bodyPr/>
          <a:lstStyle/>
          <a:p>
            <a:fld id="{B9614994-C529-43AC-BD2C-52D47B0301A5}" type="datetimeFigureOut">
              <a:rPr lang="zh-CN" altLang="en-US" smtClean="0"/>
              <a:t>2020/1/30</a:t>
            </a:fld>
            <a:endParaRPr lang="zh-CN" altLang="en-US"/>
          </a:p>
        </p:txBody>
      </p:sp>
      <p:sp>
        <p:nvSpPr>
          <p:cNvPr id="6" name="页脚占位符 5">
            <a:extLst>
              <a:ext uri="{FF2B5EF4-FFF2-40B4-BE49-F238E27FC236}">
                <a16:creationId xmlns:a16="http://schemas.microsoft.com/office/drawing/2014/main" id="{317D7AB9-8F7D-4A02-B01B-D89A68E0748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F84B3CD-2C38-4350-B989-A7F0EE136D9D}"/>
              </a:ext>
            </a:extLst>
          </p:cNvPr>
          <p:cNvSpPr>
            <a:spLocks noGrp="1"/>
          </p:cNvSpPr>
          <p:nvPr>
            <p:ph type="sldNum" sz="quarter" idx="12"/>
          </p:nvPr>
        </p:nvSpPr>
        <p:spPr/>
        <p:txBody>
          <a:body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103393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544481-9922-4069-9B99-B0EE0385929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58EA81F-A661-4925-BB0D-AE89CF5598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5EA6010-CE7D-4003-B591-83346A48FBAE}"/>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548C265-D79E-4CB5-BB98-D5F5B23413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7BD9FB3-E991-4121-8ADF-BBF40204723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7F3B529-BDBD-4AED-B101-6F2C992402B2}"/>
              </a:ext>
            </a:extLst>
          </p:cNvPr>
          <p:cNvSpPr>
            <a:spLocks noGrp="1"/>
          </p:cNvSpPr>
          <p:nvPr>
            <p:ph type="dt" sz="half" idx="10"/>
          </p:nvPr>
        </p:nvSpPr>
        <p:spPr/>
        <p:txBody>
          <a:bodyPr/>
          <a:lstStyle/>
          <a:p>
            <a:fld id="{B9614994-C529-43AC-BD2C-52D47B0301A5}" type="datetimeFigureOut">
              <a:rPr lang="zh-CN" altLang="en-US" smtClean="0"/>
              <a:t>2020/1/30</a:t>
            </a:fld>
            <a:endParaRPr lang="zh-CN" altLang="en-US"/>
          </a:p>
        </p:txBody>
      </p:sp>
      <p:sp>
        <p:nvSpPr>
          <p:cNvPr id="8" name="页脚占位符 7">
            <a:extLst>
              <a:ext uri="{FF2B5EF4-FFF2-40B4-BE49-F238E27FC236}">
                <a16:creationId xmlns:a16="http://schemas.microsoft.com/office/drawing/2014/main" id="{648AE7E0-D45D-4AF3-A1BB-EEE0F3EEC2B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706322A-02F1-4599-9297-88FDF7221E2C}"/>
              </a:ext>
            </a:extLst>
          </p:cNvPr>
          <p:cNvSpPr>
            <a:spLocks noGrp="1"/>
          </p:cNvSpPr>
          <p:nvPr>
            <p:ph type="sldNum" sz="quarter" idx="12"/>
          </p:nvPr>
        </p:nvSpPr>
        <p:spPr/>
        <p:txBody>
          <a:body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3808818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B4331D-1313-41EE-BCD0-32B28857BC4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F293BFC-F9E7-4238-95A1-B0981579CB37}"/>
              </a:ext>
            </a:extLst>
          </p:cNvPr>
          <p:cNvSpPr>
            <a:spLocks noGrp="1"/>
          </p:cNvSpPr>
          <p:nvPr>
            <p:ph type="dt" sz="half" idx="10"/>
          </p:nvPr>
        </p:nvSpPr>
        <p:spPr/>
        <p:txBody>
          <a:bodyPr/>
          <a:lstStyle/>
          <a:p>
            <a:fld id="{B9614994-C529-43AC-BD2C-52D47B0301A5}" type="datetimeFigureOut">
              <a:rPr lang="zh-CN" altLang="en-US" smtClean="0"/>
              <a:t>2020/1/30</a:t>
            </a:fld>
            <a:endParaRPr lang="zh-CN" altLang="en-US"/>
          </a:p>
        </p:txBody>
      </p:sp>
      <p:sp>
        <p:nvSpPr>
          <p:cNvPr id="4" name="页脚占位符 3">
            <a:extLst>
              <a:ext uri="{FF2B5EF4-FFF2-40B4-BE49-F238E27FC236}">
                <a16:creationId xmlns:a16="http://schemas.microsoft.com/office/drawing/2014/main" id="{27A2030F-5A89-4856-BE13-C9A8612CC2D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9F6ADC4-1B43-47FA-AB99-608DD5D7ABC5}"/>
              </a:ext>
            </a:extLst>
          </p:cNvPr>
          <p:cNvSpPr>
            <a:spLocks noGrp="1"/>
          </p:cNvSpPr>
          <p:nvPr>
            <p:ph type="sldNum" sz="quarter" idx="12"/>
          </p:nvPr>
        </p:nvSpPr>
        <p:spPr/>
        <p:txBody>
          <a:body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3191659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B2B8655-EB26-45A6-BB17-2EE9FC0039C2}"/>
              </a:ext>
            </a:extLst>
          </p:cNvPr>
          <p:cNvSpPr>
            <a:spLocks noGrp="1"/>
          </p:cNvSpPr>
          <p:nvPr>
            <p:ph type="dt" sz="half" idx="10"/>
          </p:nvPr>
        </p:nvSpPr>
        <p:spPr/>
        <p:txBody>
          <a:bodyPr/>
          <a:lstStyle/>
          <a:p>
            <a:fld id="{B9614994-C529-43AC-BD2C-52D47B0301A5}" type="datetimeFigureOut">
              <a:rPr lang="zh-CN" altLang="en-US" smtClean="0"/>
              <a:t>2020/1/30</a:t>
            </a:fld>
            <a:endParaRPr lang="zh-CN" altLang="en-US"/>
          </a:p>
        </p:txBody>
      </p:sp>
      <p:sp>
        <p:nvSpPr>
          <p:cNvPr id="3" name="页脚占位符 2">
            <a:extLst>
              <a:ext uri="{FF2B5EF4-FFF2-40B4-BE49-F238E27FC236}">
                <a16:creationId xmlns:a16="http://schemas.microsoft.com/office/drawing/2014/main" id="{49188CB5-4185-49B3-95D4-2BAC6ECB2F1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D4F1043-7D67-43B4-892E-0ECAD4F86662}"/>
              </a:ext>
            </a:extLst>
          </p:cNvPr>
          <p:cNvSpPr>
            <a:spLocks noGrp="1"/>
          </p:cNvSpPr>
          <p:nvPr>
            <p:ph type="sldNum" sz="quarter" idx="12"/>
          </p:nvPr>
        </p:nvSpPr>
        <p:spPr/>
        <p:txBody>
          <a:body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559540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A7201-2F02-46B9-BE47-A7AF2739F03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E09CBE-F044-4301-B885-1976210068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11B92AE-8890-408A-9D81-9C6C8E2C88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BF38867-DD19-403E-AEA0-7B5130714BB0}"/>
              </a:ext>
            </a:extLst>
          </p:cNvPr>
          <p:cNvSpPr>
            <a:spLocks noGrp="1"/>
          </p:cNvSpPr>
          <p:nvPr>
            <p:ph type="dt" sz="half" idx="10"/>
          </p:nvPr>
        </p:nvSpPr>
        <p:spPr/>
        <p:txBody>
          <a:bodyPr/>
          <a:lstStyle/>
          <a:p>
            <a:fld id="{B9614994-C529-43AC-BD2C-52D47B0301A5}" type="datetimeFigureOut">
              <a:rPr lang="zh-CN" altLang="en-US" smtClean="0"/>
              <a:t>2020/1/30</a:t>
            </a:fld>
            <a:endParaRPr lang="zh-CN" altLang="en-US"/>
          </a:p>
        </p:txBody>
      </p:sp>
      <p:sp>
        <p:nvSpPr>
          <p:cNvPr id="6" name="页脚占位符 5">
            <a:extLst>
              <a:ext uri="{FF2B5EF4-FFF2-40B4-BE49-F238E27FC236}">
                <a16:creationId xmlns:a16="http://schemas.microsoft.com/office/drawing/2014/main" id="{F3F78D94-523E-4460-A66D-462FA3FF6A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7C5EE6-C867-4230-A319-ED379A766F77}"/>
              </a:ext>
            </a:extLst>
          </p:cNvPr>
          <p:cNvSpPr>
            <a:spLocks noGrp="1"/>
          </p:cNvSpPr>
          <p:nvPr>
            <p:ph type="sldNum" sz="quarter" idx="12"/>
          </p:nvPr>
        </p:nvSpPr>
        <p:spPr/>
        <p:txBody>
          <a:body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268835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A9DF5-68D4-461B-8A10-64637EB8B5F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8D8036C-F495-46EA-82CF-AB2103F745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20997-07E7-404D-8A86-63C6CA3DB5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0C93D4E-7114-445A-8412-6321B8AF7BD3}"/>
              </a:ext>
            </a:extLst>
          </p:cNvPr>
          <p:cNvSpPr>
            <a:spLocks noGrp="1"/>
          </p:cNvSpPr>
          <p:nvPr>
            <p:ph type="dt" sz="half" idx="10"/>
          </p:nvPr>
        </p:nvSpPr>
        <p:spPr/>
        <p:txBody>
          <a:bodyPr/>
          <a:lstStyle/>
          <a:p>
            <a:fld id="{B9614994-C529-43AC-BD2C-52D47B0301A5}" type="datetimeFigureOut">
              <a:rPr lang="zh-CN" altLang="en-US" smtClean="0"/>
              <a:t>2020/1/30</a:t>
            </a:fld>
            <a:endParaRPr lang="zh-CN" altLang="en-US"/>
          </a:p>
        </p:txBody>
      </p:sp>
      <p:sp>
        <p:nvSpPr>
          <p:cNvPr id="6" name="页脚占位符 5">
            <a:extLst>
              <a:ext uri="{FF2B5EF4-FFF2-40B4-BE49-F238E27FC236}">
                <a16:creationId xmlns:a16="http://schemas.microsoft.com/office/drawing/2014/main" id="{4CC36E02-C1A2-4C2C-AE41-AB154599C8C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236508D-DBCB-4CEB-8F06-00173BE555D7}"/>
              </a:ext>
            </a:extLst>
          </p:cNvPr>
          <p:cNvSpPr>
            <a:spLocks noGrp="1"/>
          </p:cNvSpPr>
          <p:nvPr>
            <p:ph type="sldNum" sz="quarter" idx="12"/>
          </p:nvPr>
        </p:nvSpPr>
        <p:spPr/>
        <p:txBody>
          <a:body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2075662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267C17D-9FD2-4140-85B6-13B76BDBA0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53EBBF7-392A-4898-8EA3-DC3B838BDE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A2B9BA9-623F-4325-A95A-F80D98FF5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614994-C529-43AC-BD2C-52D47B0301A5}" type="datetimeFigureOut">
              <a:rPr lang="zh-CN" altLang="en-US" smtClean="0"/>
              <a:t>2020/1/30</a:t>
            </a:fld>
            <a:endParaRPr lang="zh-CN" altLang="en-US"/>
          </a:p>
        </p:txBody>
      </p:sp>
      <p:sp>
        <p:nvSpPr>
          <p:cNvPr id="5" name="页脚占位符 4">
            <a:extLst>
              <a:ext uri="{FF2B5EF4-FFF2-40B4-BE49-F238E27FC236}">
                <a16:creationId xmlns:a16="http://schemas.microsoft.com/office/drawing/2014/main" id="{742959E2-7A06-40C1-9914-30FD08D785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4234C15-8B00-4100-A8D2-70E50FFF2A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2554537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17463"/>
            <a:ext cx="9144000" cy="1059122"/>
          </a:xfrm>
        </p:spPr>
        <p:txBody>
          <a:bodyPr>
            <a:normAutofit/>
          </a:bodyPr>
          <a:lstStyle/>
          <a:p>
            <a:r>
              <a:rPr lang="en-US" altLang="zh-CN" sz="4800" dirty="0">
                <a:latin typeface="Calibri" charset="0"/>
                <a:ea typeface="Calibri" charset="0"/>
                <a:cs typeface="Calibri" charset="0"/>
              </a:rPr>
              <a:t>Research Progress Record</a:t>
            </a:r>
            <a:endParaRPr lang="en-US" sz="4800" dirty="0">
              <a:latin typeface="Calibri" charset="0"/>
              <a:ea typeface="Calibri" charset="0"/>
              <a:cs typeface="Calibri" charset="0"/>
            </a:endParaRPr>
          </a:p>
        </p:txBody>
      </p:sp>
      <p:sp>
        <p:nvSpPr>
          <p:cNvPr id="3" name="Subtitle 2"/>
          <p:cNvSpPr>
            <a:spLocks noGrp="1"/>
          </p:cNvSpPr>
          <p:nvPr>
            <p:ph type="subTitle" idx="1"/>
          </p:nvPr>
        </p:nvSpPr>
        <p:spPr>
          <a:xfrm>
            <a:off x="2431144" y="3922672"/>
            <a:ext cx="7551057" cy="1549215"/>
          </a:xfrm>
        </p:spPr>
        <p:txBody>
          <a:bodyPr>
            <a:noAutofit/>
          </a:bodyPr>
          <a:lstStyle/>
          <a:p>
            <a:r>
              <a:rPr lang="en-US" sz="2000" dirty="0" err="1">
                <a:latin typeface="Calibri" charset="0"/>
                <a:ea typeface="Calibri" charset="0"/>
                <a:cs typeface="Calibri" charset="0"/>
              </a:rPr>
              <a:t>Enmao</a:t>
            </a:r>
            <a:r>
              <a:rPr lang="en-US" sz="2000" dirty="0">
                <a:latin typeface="Calibri" charset="0"/>
                <a:ea typeface="Calibri" charset="0"/>
                <a:cs typeface="Calibri" charset="0"/>
              </a:rPr>
              <a:t> </a:t>
            </a:r>
            <a:r>
              <a:rPr lang="en-US" sz="2000" dirty="0" err="1">
                <a:latin typeface="Calibri" charset="0"/>
                <a:ea typeface="Calibri" charset="0"/>
                <a:cs typeface="Calibri" charset="0"/>
              </a:rPr>
              <a:t>Diao</a:t>
            </a:r>
            <a:endParaRPr lang="en-US" sz="2000" dirty="0">
              <a:latin typeface="Calibri" charset="0"/>
              <a:ea typeface="Calibri" charset="0"/>
              <a:cs typeface="Calibri" charset="0"/>
            </a:endParaRPr>
          </a:p>
          <a:p>
            <a:r>
              <a:rPr lang="en-US" sz="2000" dirty="0">
                <a:latin typeface="Calibri" charset="0"/>
                <a:ea typeface="Calibri" charset="0"/>
                <a:cs typeface="Calibri" charset="0"/>
              </a:rPr>
              <a:t>J</a:t>
            </a:r>
            <a:r>
              <a:rPr lang="en-US" altLang="zh-CN" sz="2000" dirty="0">
                <a:latin typeface="Calibri" charset="0"/>
                <a:ea typeface="Calibri" charset="0"/>
                <a:cs typeface="Calibri" charset="0"/>
              </a:rPr>
              <a:t>an 30, 2020</a:t>
            </a:r>
            <a:endParaRPr lang="en-US" sz="2000" dirty="0">
              <a:latin typeface="Calibri" charset="0"/>
              <a:ea typeface="Calibri" charset="0"/>
              <a:cs typeface="Calibri"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54" y="115451"/>
            <a:ext cx="1492500" cy="1492500"/>
          </a:xfrm>
          <a:prstGeom prst="rect">
            <a:avLst/>
          </a:prstGeom>
        </p:spPr>
      </p:pic>
    </p:spTree>
    <p:extLst>
      <p:ext uri="{BB962C8B-B14F-4D97-AF65-F5344CB8AC3E}">
        <p14:creationId xmlns:p14="http://schemas.microsoft.com/office/powerpoint/2010/main" val="1029193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Restricted Multimodal Generative Model</a:t>
            </a:r>
            <a:endParaRPr lang="zh-CN" altLang="en-US" b="1" dirty="0"/>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Result</a:t>
            </a:r>
          </a:p>
          <a:p>
            <a:pPr lvl="1"/>
            <a:r>
              <a:rPr lang="en-US" altLang="zh-CN" dirty="0" err="1"/>
              <a:t>FashionMNIST</a:t>
            </a:r>
            <a:r>
              <a:rPr lang="en-US" altLang="zh-CN" dirty="0"/>
              <a:t> DCVAE (Deep Convolutional VAE) vs. DCCVAE(DC Conditional VAE) vs. DCRMVAE(Our method)</a:t>
            </a:r>
          </a:p>
        </p:txBody>
      </p:sp>
      <p:pic>
        <p:nvPicPr>
          <p:cNvPr id="6" name="图片 5" descr="图片包含 游戏机&#10;&#10;描述已自动生成">
            <a:extLst>
              <a:ext uri="{FF2B5EF4-FFF2-40B4-BE49-F238E27FC236}">
                <a16:creationId xmlns:a16="http://schemas.microsoft.com/office/drawing/2014/main" id="{9A18CFA1-1C7C-46EF-888E-5F105BE6B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320" y="2506661"/>
            <a:ext cx="4777062" cy="4351339"/>
          </a:xfrm>
          <a:prstGeom prst="rect">
            <a:avLst/>
          </a:prstGeom>
        </p:spPr>
      </p:pic>
      <p:pic>
        <p:nvPicPr>
          <p:cNvPr id="10" name="图片 9" descr="地图的截图&#10;&#10;描述已自动生成">
            <a:extLst>
              <a:ext uri="{FF2B5EF4-FFF2-40B4-BE49-F238E27FC236}">
                <a16:creationId xmlns:a16="http://schemas.microsoft.com/office/drawing/2014/main" id="{7C0F5DAC-15E7-4C65-926D-4F42088B6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532" y="2607611"/>
            <a:ext cx="5013970" cy="3816104"/>
          </a:xfrm>
          <a:prstGeom prst="rect">
            <a:avLst/>
          </a:prstGeom>
        </p:spPr>
      </p:pic>
    </p:spTree>
    <p:extLst>
      <p:ext uri="{BB962C8B-B14F-4D97-AF65-F5344CB8AC3E}">
        <p14:creationId xmlns:p14="http://schemas.microsoft.com/office/powerpoint/2010/main" val="321107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Restricted Multimodal Generative Model</a:t>
            </a:r>
            <a:endParaRPr lang="zh-CN" altLang="en-US" b="1" dirty="0"/>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Result</a:t>
            </a:r>
          </a:p>
          <a:p>
            <a:pPr lvl="1"/>
            <a:r>
              <a:rPr lang="en-US" altLang="zh-CN" dirty="0" err="1"/>
              <a:t>FashionMNIST</a:t>
            </a:r>
            <a:r>
              <a:rPr lang="en-US" altLang="zh-CN" dirty="0"/>
              <a:t> GAN vs. CGAN vs. RMGAN(Our method)</a:t>
            </a:r>
          </a:p>
        </p:txBody>
      </p:sp>
      <p:pic>
        <p:nvPicPr>
          <p:cNvPr id="5" name="图片 4" descr="图片包含 游戏机&#10;&#10;描述已自动生成">
            <a:extLst>
              <a:ext uri="{FF2B5EF4-FFF2-40B4-BE49-F238E27FC236}">
                <a16:creationId xmlns:a16="http://schemas.microsoft.com/office/drawing/2014/main" id="{F70B4682-38C1-4E65-BA33-47840C62E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974" y="2173327"/>
            <a:ext cx="5014912" cy="4684673"/>
          </a:xfrm>
          <a:prstGeom prst="rect">
            <a:avLst/>
          </a:prstGeom>
        </p:spPr>
      </p:pic>
      <p:pic>
        <p:nvPicPr>
          <p:cNvPr id="10" name="图片 9" descr="地图的截图&#10;&#10;描述已自动生成">
            <a:extLst>
              <a:ext uri="{FF2B5EF4-FFF2-40B4-BE49-F238E27FC236}">
                <a16:creationId xmlns:a16="http://schemas.microsoft.com/office/drawing/2014/main" id="{8216EF53-DAC4-488F-BDEE-037485CDE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566" y="2554345"/>
            <a:ext cx="4916434" cy="3816104"/>
          </a:xfrm>
          <a:prstGeom prst="rect">
            <a:avLst/>
          </a:prstGeom>
        </p:spPr>
      </p:pic>
    </p:spTree>
    <p:extLst>
      <p:ext uri="{BB962C8B-B14F-4D97-AF65-F5344CB8AC3E}">
        <p14:creationId xmlns:p14="http://schemas.microsoft.com/office/powerpoint/2010/main" val="1090304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Restricted Multimodal Generative Model</a:t>
            </a:r>
            <a:endParaRPr lang="zh-CN" altLang="en-US" b="1" dirty="0"/>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Result</a:t>
            </a:r>
          </a:p>
          <a:p>
            <a:pPr lvl="1"/>
            <a:r>
              <a:rPr lang="en-US" altLang="zh-CN" dirty="0" err="1"/>
              <a:t>FashionMNIST</a:t>
            </a:r>
            <a:r>
              <a:rPr lang="en-US" altLang="zh-CN" dirty="0"/>
              <a:t> DCGAN vs. DCCGAN vs. DCRMGAN(Our method)</a:t>
            </a:r>
          </a:p>
        </p:txBody>
      </p:sp>
      <p:pic>
        <p:nvPicPr>
          <p:cNvPr id="6" name="图片 5" descr="图片包含 游戏机, 电脑&#10;&#10;描述已自动生成">
            <a:extLst>
              <a:ext uri="{FF2B5EF4-FFF2-40B4-BE49-F238E27FC236}">
                <a16:creationId xmlns:a16="http://schemas.microsoft.com/office/drawing/2014/main" id="{55173044-9425-41B2-B493-6470FA1A1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8782" y="2229734"/>
            <a:ext cx="4987379" cy="4578423"/>
          </a:xfrm>
          <a:prstGeom prst="rect">
            <a:avLst/>
          </a:prstGeom>
        </p:spPr>
      </p:pic>
      <p:pic>
        <p:nvPicPr>
          <p:cNvPr id="9" name="图片 8" descr="地图上有字&#10;&#10;描述已自动生成">
            <a:extLst>
              <a:ext uri="{FF2B5EF4-FFF2-40B4-BE49-F238E27FC236}">
                <a16:creationId xmlns:a16="http://schemas.microsoft.com/office/drawing/2014/main" id="{8844922D-58FD-4272-A513-45C94E0EC7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213" y="2676771"/>
            <a:ext cx="4916434" cy="3816104"/>
          </a:xfrm>
          <a:prstGeom prst="rect">
            <a:avLst/>
          </a:prstGeom>
        </p:spPr>
      </p:pic>
    </p:spTree>
    <p:extLst>
      <p:ext uri="{BB962C8B-B14F-4D97-AF65-F5344CB8AC3E}">
        <p14:creationId xmlns:p14="http://schemas.microsoft.com/office/powerpoint/2010/main" val="266622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DBEF88-AB35-4942-B1EC-9A54B6604D04}"/>
              </a:ext>
            </a:extLst>
          </p:cNvPr>
          <p:cNvSpPr>
            <a:spLocks noGrp="1"/>
          </p:cNvSpPr>
          <p:nvPr>
            <p:ph type="title"/>
          </p:nvPr>
        </p:nvSpPr>
        <p:spPr/>
        <p:txBody>
          <a:bodyPr/>
          <a:lstStyle/>
          <a:p>
            <a:r>
              <a:rPr lang="en-US" altLang="zh-CN" b="1" dirty="0"/>
              <a:t>Overview</a:t>
            </a:r>
            <a:endParaRPr lang="zh-CN" altLang="en-US" b="1" dirty="0"/>
          </a:p>
        </p:txBody>
      </p:sp>
      <p:sp>
        <p:nvSpPr>
          <p:cNvPr id="3" name="内容占位符 2">
            <a:extLst>
              <a:ext uri="{FF2B5EF4-FFF2-40B4-BE49-F238E27FC236}">
                <a16:creationId xmlns:a16="http://schemas.microsoft.com/office/drawing/2014/main" id="{CE6D2A9E-8667-46D5-9098-4CFA9ED274CB}"/>
              </a:ext>
            </a:extLst>
          </p:cNvPr>
          <p:cNvSpPr>
            <a:spLocks noGrp="1"/>
          </p:cNvSpPr>
          <p:nvPr>
            <p:ph idx="1"/>
          </p:nvPr>
        </p:nvSpPr>
        <p:spPr/>
        <p:txBody>
          <a:bodyPr>
            <a:normAutofit/>
          </a:bodyPr>
          <a:lstStyle/>
          <a:p>
            <a:r>
              <a:rPr lang="en-US" altLang="zh-CN" dirty="0"/>
              <a:t>Restricted Multimodal Generative Model</a:t>
            </a:r>
          </a:p>
          <a:p>
            <a:pPr lvl="1"/>
            <a:r>
              <a:rPr lang="en-US" altLang="zh-CN" dirty="0"/>
              <a:t>Abstract</a:t>
            </a:r>
          </a:p>
          <a:p>
            <a:pPr lvl="1"/>
            <a:endParaRPr lang="en-US" altLang="zh-CN" dirty="0"/>
          </a:p>
          <a:p>
            <a:pPr lvl="1"/>
            <a:r>
              <a:rPr lang="en-US" altLang="zh-CN" dirty="0"/>
              <a:t>Experiment</a:t>
            </a:r>
          </a:p>
          <a:p>
            <a:pPr lvl="1"/>
            <a:endParaRPr lang="en-US" altLang="zh-CN" dirty="0"/>
          </a:p>
          <a:p>
            <a:pPr lvl="1"/>
            <a:r>
              <a:rPr lang="en-US" altLang="zh-CN" dirty="0"/>
              <a:t>Result</a:t>
            </a:r>
          </a:p>
          <a:p>
            <a:endParaRPr lang="en-US" altLang="zh-CN" dirty="0"/>
          </a:p>
        </p:txBody>
      </p:sp>
    </p:spTree>
    <p:extLst>
      <p:ext uri="{BB962C8B-B14F-4D97-AF65-F5344CB8AC3E}">
        <p14:creationId xmlns:p14="http://schemas.microsoft.com/office/powerpoint/2010/main" val="1524917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Restricted Multimodal Generative Model</a:t>
            </a:r>
            <a:endParaRPr lang="zh-CN" altLang="en-US" b="1" dirty="0"/>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508019" y="1798213"/>
            <a:ext cx="10515600" cy="4351338"/>
          </a:xfrm>
        </p:spPr>
        <p:txBody>
          <a:bodyPr/>
          <a:lstStyle/>
          <a:p>
            <a:r>
              <a:rPr lang="en-US" altLang="zh-CN" dirty="0"/>
              <a:t>Abstract</a:t>
            </a:r>
          </a:p>
          <a:p>
            <a:pPr lvl="1"/>
            <a:r>
              <a:rPr lang="en-US" altLang="zh-CN" sz="1800" dirty="0"/>
              <a:t>Class-conditional generative models were introduced to construct generations by its class labels. Many works will introduce new trainable parameters to model conditional information fed to the model. In this work, we introduce a method called Restriction trick to model multimodal data without introducing additional model parameters. The model is trained efficiently and requires no parametric modification over the non-conditional generative models. Without restriction, our model is also reduced to the non-conditional generative models. In experiments, we demonstrate the effectiveness of our proposed method in comparison to the (non)-conditional generative models. Our results also show that little restriction is required to generate MNIST and </a:t>
            </a:r>
            <a:r>
              <a:rPr lang="en-US" altLang="zh-CN" sz="1800" dirty="0" err="1"/>
              <a:t>FashionMNIST</a:t>
            </a:r>
            <a:r>
              <a:rPr lang="en-US" altLang="zh-CN" sz="1800" dirty="0"/>
              <a:t> images class-conditionally.</a:t>
            </a:r>
          </a:p>
          <a:p>
            <a:endParaRPr lang="en-US" altLang="zh-CN" dirty="0"/>
          </a:p>
          <a:p>
            <a:endParaRPr lang="en-US" altLang="zh-CN" dirty="0"/>
          </a:p>
          <a:p>
            <a:endParaRPr lang="en-US" altLang="zh-CN" dirty="0"/>
          </a:p>
          <a:p>
            <a:pPr marL="0" indent="0">
              <a:buNone/>
            </a:pPr>
            <a:endParaRPr lang="en-US" altLang="zh-CN" dirty="0"/>
          </a:p>
        </p:txBody>
      </p:sp>
    </p:spTree>
    <p:extLst>
      <p:ext uri="{BB962C8B-B14F-4D97-AF65-F5344CB8AC3E}">
        <p14:creationId xmlns:p14="http://schemas.microsoft.com/office/powerpoint/2010/main" val="2274021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Restricted Multimodal Generative Model</a:t>
            </a:r>
            <a:endParaRPr lang="zh-CN" altLang="en-US" b="1" dirty="0"/>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482966" y="1460010"/>
            <a:ext cx="10515600" cy="4351338"/>
          </a:xfrm>
        </p:spPr>
        <p:txBody>
          <a:bodyPr/>
          <a:lstStyle/>
          <a:p>
            <a:r>
              <a:rPr lang="en-US" altLang="zh-CN" dirty="0"/>
              <a:t>Experiment</a:t>
            </a:r>
          </a:p>
          <a:p>
            <a:pPr lvl="1"/>
            <a:r>
              <a:rPr lang="en-US" altLang="zh-CN" dirty="0"/>
              <a:t>Dataset: MNIST, </a:t>
            </a:r>
            <a:r>
              <a:rPr lang="en-US" altLang="zh-CN" dirty="0" err="1"/>
              <a:t>FashionMNIST</a:t>
            </a:r>
            <a:endParaRPr lang="en-US" altLang="zh-CN" dirty="0"/>
          </a:p>
          <a:p>
            <a:pPr lvl="1"/>
            <a:r>
              <a:rPr lang="en-US" altLang="zh-CN" dirty="0"/>
              <a:t>Baseline model: VAE, CVAE, DCVAE, DCCVAE, GAN, CGAN, DCGAN, DCCGAN</a:t>
            </a:r>
          </a:p>
          <a:p>
            <a:pPr lvl="1"/>
            <a:r>
              <a:rPr lang="en-US" altLang="zh-CN" dirty="0"/>
              <a:t>Our model: RMVAE, DCRMVAE, RMGAN, DCRMGAN</a:t>
            </a:r>
          </a:p>
          <a:p>
            <a:pPr lvl="1"/>
            <a:endParaRPr lang="en-US" altLang="zh-CN" dirty="0"/>
          </a:p>
          <a:p>
            <a:pPr lvl="1"/>
            <a:r>
              <a:rPr lang="en-US" altLang="zh-CN" dirty="0"/>
              <a:t>We vary data size for training and sharing rate for our model to demonstrate our result</a:t>
            </a:r>
          </a:p>
          <a:p>
            <a:pPr lvl="2"/>
            <a:r>
              <a:rPr lang="en-US" altLang="zh-CN" dirty="0"/>
              <a:t>Data size: 10 (one image per mode), 100 (10 image per mode), 500, 1000, Full</a:t>
            </a:r>
          </a:p>
          <a:p>
            <a:pPr lvl="2"/>
            <a:r>
              <a:rPr lang="en-US" altLang="zh-CN" dirty="0"/>
              <a:t>Sharing rate r: [0, 0.1, 0.2, 0.3,…, 1]. If r=1, the model is reduced to non-conditional version (VAE, DCVAE, GAN, DCGAN)</a:t>
            </a:r>
          </a:p>
          <a:p>
            <a:endParaRPr lang="en-US" altLang="zh-CN" dirty="0"/>
          </a:p>
          <a:p>
            <a:endParaRPr lang="en-US" altLang="zh-CN" dirty="0"/>
          </a:p>
          <a:p>
            <a:endParaRPr lang="en-US" altLang="zh-CN" dirty="0"/>
          </a:p>
          <a:p>
            <a:endParaRPr lang="en-US" altLang="zh-CN" dirty="0"/>
          </a:p>
          <a:p>
            <a:pPr marL="0" indent="0">
              <a:buNone/>
            </a:pPr>
            <a:endParaRPr lang="en-US" altLang="zh-CN" dirty="0"/>
          </a:p>
        </p:txBody>
      </p:sp>
    </p:spTree>
    <p:extLst>
      <p:ext uri="{BB962C8B-B14F-4D97-AF65-F5344CB8AC3E}">
        <p14:creationId xmlns:p14="http://schemas.microsoft.com/office/powerpoint/2010/main" val="3098692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Restricted Multimodal Generative Model</a:t>
            </a:r>
            <a:endParaRPr lang="zh-CN" altLang="en-US" b="1" dirty="0"/>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838200" y="1418529"/>
            <a:ext cx="10515600" cy="4351338"/>
          </a:xfrm>
        </p:spPr>
        <p:txBody>
          <a:bodyPr/>
          <a:lstStyle/>
          <a:p>
            <a:r>
              <a:rPr lang="en-US" altLang="zh-CN" dirty="0"/>
              <a:t>Result</a:t>
            </a:r>
          </a:p>
          <a:p>
            <a:pPr lvl="1"/>
            <a:r>
              <a:rPr lang="en-US" altLang="zh-CN" dirty="0"/>
              <a:t>MNIST VAE vs. CVAE(Conditional VAE) vs. RMVAE(Our method)</a:t>
            </a:r>
          </a:p>
        </p:txBody>
      </p:sp>
      <p:pic>
        <p:nvPicPr>
          <p:cNvPr id="7" name="图片 6" descr="地图的截图&#10;&#10;描述已自动生成">
            <a:extLst>
              <a:ext uri="{FF2B5EF4-FFF2-40B4-BE49-F238E27FC236}">
                <a16:creationId xmlns:a16="http://schemas.microsoft.com/office/drawing/2014/main" id="{8FE2FFD1-9A07-4FC1-9F4F-CE1E4D60E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356" y="2898288"/>
            <a:ext cx="4980442" cy="3788672"/>
          </a:xfrm>
          <a:prstGeom prst="rect">
            <a:avLst/>
          </a:prstGeom>
        </p:spPr>
      </p:pic>
      <p:pic>
        <p:nvPicPr>
          <p:cNvPr id="9" name="图片 8" descr="图片包含 游戏机&#10;&#10;描述已自动生成">
            <a:extLst>
              <a:ext uri="{FF2B5EF4-FFF2-40B4-BE49-F238E27FC236}">
                <a16:creationId xmlns:a16="http://schemas.microsoft.com/office/drawing/2014/main" id="{DD3171F2-C850-4C15-87AC-615954B84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3840" y="2622480"/>
            <a:ext cx="4606292" cy="4235520"/>
          </a:xfrm>
          <a:prstGeom prst="rect">
            <a:avLst/>
          </a:prstGeom>
        </p:spPr>
      </p:pic>
    </p:spTree>
    <p:extLst>
      <p:ext uri="{BB962C8B-B14F-4D97-AF65-F5344CB8AC3E}">
        <p14:creationId xmlns:p14="http://schemas.microsoft.com/office/powerpoint/2010/main" val="1422112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Restricted Multimodal Generative Model</a:t>
            </a:r>
            <a:endParaRPr lang="zh-CN" altLang="en-US" b="1" dirty="0"/>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Result</a:t>
            </a:r>
          </a:p>
          <a:p>
            <a:pPr lvl="1"/>
            <a:r>
              <a:rPr lang="en-US" altLang="zh-CN" dirty="0"/>
              <a:t>MNIST DCVAE (Deep Convolutional VAE) vs. DCCVAE(DC Conditional VAE) vs. DCRMVAE(Our method)</a:t>
            </a:r>
          </a:p>
        </p:txBody>
      </p:sp>
      <p:pic>
        <p:nvPicPr>
          <p:cNvPr id="5" name="图片 4" descr="图片包含 游戏机, 站, 白色&#10;&#10;描述已自动生成">
            <a:extLst>
              <a:ext uri="{FF2B5EF4-FFF2-40B4-BE49-F238E27FC236}">
                <a16:creationId xmlns:a16="http://schemas.microsoft.com/office/drawing/2014/main" id="{BA1899E2-2ACA-49F7-AD5A-16195C0D7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655" y="2283974"/>
            <a:ext cx="4987710" cy="4574026"/>
          </a:xfrm>
          <a:prstGeom prst="rect">
            <a:avLst/>
          </a:prstGeom>
        </p:spPr>
      </p:pic>
      <p:pic>
        <p:nvPicPr>
          <p:cNvPr id="8" name="图片 7" descr="地图的截图&#10;&#10;描述已自动生成">
            <a:extLst>
              <a:ext uri="{FF2B5EF4-FFF2-40B4-BE49-F238E27FC236}">
                <a16:creationId xmlns:a16="http://schemas.microsoft.com/office/drawing/2014/main" id="{384E1108-93B3-4859-ACCB-58E26ABDED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868" y="2706514"/>
            <a:ext cx="5493587" cy="4181138"/>
          </a:xfrm>
          <a:prstGeom prst="rect">
            <a:avLst/>
          </a:prstGeom>
        </p:spPr>
      </p:pic>
    </p:spTree>
    <p:extLst>
      <p:ext uri="{BB962C8B-B14F-4D97-AF65-F5344CB8AC3E}">
        <p14:creationId xmlns:p14="http://schemas.microsoft.com/office/powerpoint/2010/main" val="1204328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Restricted Multimodal Generative Model</a:t>
            </a:r>
            <a:endParaRPr lang="zh-CN" altLang="en-US" b="1" dirty="0"/>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Result</a:t>
            </a:r>
          </a:p>
          <a:p>
            <a:pPr lvl="1"/>
            <a:r>
              <a:rPr lang="en-US" altLang="zh-CN" dirty="0"/>
              <a:t>MNIST GAN vs. CGAN vs. RMGAN(Our method)</a:t>
            </a:r>
          </a:p>
        </p:txBody>
      </p:sp>
      <p:pic>
        <p:nvPicPr>
          <p:cNvPr id="9" name="图片 8" descr="地图的截图&#10;&#10;描述已自动生成">
            <a:extLst>
              <a:ext uri="{FF2B5EF4-FFF2-40B4-BE49-F238E27FC236}">
                <a16:creationId xmlns:a16="http://schemas.microsoft.com/office/drawing/2014/main" id="{B1A9774F-8E64-4FC7-A911-635517A36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30" y="2599808"/>
            <a:ext cx="5013970" cy="3816104"/>
          </a:xfrm>
          <a:prstGeom prst="rect">
            <a:avLst/>
          </a:prstGeom>
        </p:spPr>
      </p:pic>
      <p:pic>
        <p:nvPicPr>
          <p:cNvPr id="11" name="图片 10" descr="电脑屏幕的照片&#10;&#10;描述已自动生成">
            <a:extLst>
              <a:ext uri="{FF2B5EF4-FFF2-40B4-BE49-F238E27FC236}">
                <a16:creationId xmlns:a16="http://schemas.microsoft.com/office/drawing/2014/main" id="{D19E4000-52C0-4DF4-8521-1A492FC9F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4770" y="2355073"/>
            <a:ext cx="4887041" cy="4502927"/>
          </a:xfrm>
          <a:prstGeom prst="rect">
            <a:avLst/>
          </a:prstGeom>
        </p:spPr>
      </p:pic>
    </p:spTree>
    <p:extLst>
      <p:ext uri="{BB962C8B-B14F-4D97-AF65-F5344CB8AC3E}">
        <p14:creationId xmlns:p14="http://schemas.microsoft.com/office/powerpoint/2010/main" val="172632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Restricted Multimodal Generative Model</a:t>
            </a:r>
            <a:endParaRPr lang="zh-CN" altLang="en-US" b="1" dirty="0"/>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Result</a:t>
            </a:r>
          </a:p>
          <a:p>
            <a:pPr lvl="1"/>
            <a:r>
              <a:rPr lang="en-US" altLang="zh-CN" dirty="0"/>
              <a:t>MNIST DCGAN vs. DCCGAN vs. DCRMGAN(Our method)</a:t>
            </a:r>
          </a:p>
        </p:txBody>
      </p:sp>
      <p:pic>
        <p:nvPicPr>
          <p:cNvPr id="5" name="图片 4" descr="图片包含 站, 黑色, 游戏机, 女人&#10;&#10;描述已自动生成">
            <a:extLst>
              <a:ext uri="{FF2B5EF4-FFF2-40B4-BE49-F238E27FC236}">
                <a16:creationId xmlns:a16="http://schemas.microsoft.com/office/drawing/2014/main" id="{6A16C02E-6A1A-4D83-A248-A216CCF49B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9722" y="2351479"/>
            <a:ext cx="4834495" cy="4396636"/>
          </a:xfrm>
          <a:prstGeom prst="rect">
            <a:avLst/>
          </a:prstGeom>
        </p:spPr>
      </p:pic>
      <p:pic>
        <p:nvPicPr>
          <p:cNvPr id="7" name="图片 6" descr="地图上有字&#10;&#10;描述已自动生成">
            <a:extLst>
              <a:ext uri="{FF2B5EF4-FFF2-40B4-BE49-F238E27FC236}">
                <a16:creationId xmlns:a16="http://schemas.microsoft.com/office/drawing/2014/main" id="{F5A60568-B182-4566-AEDF-68CCBBEB71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119" y="2499842"/>
            <a:ext cx="5726174" cy="4358158"/>
          </a:xfrm>
          <a:prstGeom prst="rect">
            <a:avLst/>
          </a:prstGeom>
        </p:spPr>
      </p:pic>
    </p:spTree>
    <p:extLst>
      <p:ext uri="{BB962C8B-B14F-4D97-AF65-F5344CB8AC3E}">
        <p14:creationId xmlns:p14="http://schemas.microsoft.com/office/powerpoint/2010/main" val="1309672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Restricted Multimodal Generative Model</a:t>
            </a:r>
            <a:endParaRPr lang="zh-CN" altLang="en-US" b="1" dirty="0"/>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838200" y="1418529"/>
            <a:ext cx="10515600" cy="4351338"/>
          </a:xfrm>
        </p:spPr>
        <p:txBody>
          <a:bodyPr/>
          <a:lstStyle/>
          <a:p>
            <a:r>
              <a:rPr lang="en-US" altLang="zh-CN" dirty="0"/>
              <a:t>Result</a:t>
            </a:r>
          </a:p>
          <a:p>
            <a:pPr lvl="1"/>
            <a:r>
              <a:rPr lang="en-US" altLang="zh-CN" dirty="0" err="1"/>
              <a:t>FashionMNIST</a:t>
            </a:r>
            <a:r>
              <a:rPr lang="en-US" altLang="zh-CN" dirty="0"/>
              <a:t> VAE vs. CVAE(Conditional VAE) vs. RMVAE(Our method)</a:t>
            </a:r>
          </a:p>
        </p:txBody>
      </p:sp>
      <p:pic>
        <p:nvPicPr>
          <p:cNvPr id="5" name="图片 4" descr="地图的截图&#10;&#10;描述已自动生成">
            <a:extLst>
              <a:ext uri="{FF2B5EF4-FFF2-40B4-BE49-F238E27FC236}">
                <a16:creationId xmlns:a16="http://schemas.microsoft.com/office/drawing/2014/main" id="{0A5643A8-40D6-4128-BF32-E25F417716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81" y="2650472"/>
            <a:ext cx="4980442" cy="3788672"/>
          </a:xfrm>
          <a:prstGeom prst="rect">
            <a:avLst/>
          </a:prstGeom>
        </p:spPr>
      </p:pic>
      <p:pic>
        <p:nvPicPr>
          <p:cNvPr id="8" name="图片 7" descr="图片包含 游戏机, 电脑&#10;&#10;描述已自动生成">
            <a:extLst>
              <a:ext uri="{FF2B5EF4-FFF2-40B4-BE49-F238E27FC236}">
                <a16:creationId xmlns:a16="http://schemas.microsoft.com/office/drawing/2014/main" id="{D89D6DCA-BD69-4422-9272-AA9BAF827E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9310" y="2236662"/>
            <a:ext cx="4843115" cy="4453281"/>
          </a:xfrm>
          <a:prstGeom prst="rect">
            <a:avLst/>
          </a:prstGeom>
        </p:spPr>
      </p:pic>
    </p:spTree>
    <p:extLst>
      <p:ext uri="{BB962C8B-B14F-4D97-AF65-F5344CB8AC3E}">
        <p14:creationId xmlns:p14="http://schemas.microsoft.com/office/powerpoint/2010/main" val="13805505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40660</TotalTime>
  <Words>426</Words>
  <Application>Microsoft Office PowerPoint</Application>
  <PresentationFormat>宽屏</PresentationFormat>
  <Paragraphs>60</Paragraphs>
  <Slides>12</Slides>
  <Notes>9</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12</vt:i4>
      </vt:variant>
    </vt:vector>
  </HeadingPairs>
  <TitlesOfParts>
    <vt:vector size="17" baseType="lpstr">
      <vt:lpstr>等线</vt:lpstr>
      <vt:lpstr>等线 Light</vt:lpstr>
      <vt:lpstr>Arial</vt:lpstr>
      <vt:lpstr>Calibri</vt:lpstr>
      <vt:lpstr>Office 主题​​</vt:lpstr>
      <vt:lpstr>Research Progress Record</vt:lpstr>
      <vt:lpstr>Overview</vt:lpstr>
      <vt:lpstr>Restricted Multimodal Generative Model</vt:lpstr>
      <vt:lpstr>Restricted Multimodal Generative Model</vt:lpstr>
      <vt:lpstr>Restricted Multimodal Generative Model</vt:lpstr>
      <vt:lpstr>Restricted Multimodal Generative Model</vt:lpstr>
      <vt:lpstr>Restricted Multimodal Generative Model</vt:lpstr>
      <vt:lpstr>Restricted Multimodal Generative Model</vt:lpstr>
      <vt:lpstr>Restricted Multimodal Generative Model</vt:lpstr>
      <vt:lpstr>Restricted Multimodal Generative Model</vt:lpstr>
      <vt:lpstr>Restricted Multimodal Generative Model</vt:lpstr>
      <vt:lpstr>Restricted Multimodal Generative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Progress Record</dc:title>
  <dc:creator>Administrator</dc:creator>
  <cp:lastModifiedBy>Enmao Diao</cp:lastModifiedBy>
  <cp:revision>680</cp:revision>
  <dcterms:created xsi:type="dcterms:W3CDTF">2018-08-28T06:30:59Z</dcterms:created>
  <dcterms:modified xsi:type="dcterms:W3CDTF">2020-01-31T02:20:44Z</dcterms:modified>
</cp:coreProperties>
</file>